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65" r:id="rId6"/>
    <p:sldId id="266" r:id="rId7"/>
    <p:sldId id="267" r:id="rId8"/>
    <p:sldId id="269" r:id="rId9"/>
    <p:sldId id="260" r:id="rId10"/>
    <p:sldId id="270" r:id="rId11"/>
    <p:sldId id="259" r:id="rId12"/>
    <p:sldId id="262" r:id="rId13"/>
    <p:sldId id="271" r:id="rId14"/>
    <p:sldId id="263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2675C1-FB3B-446D-ABB0-6C72A00DC62A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EC964B-86C5-4165-99FC-EE3BB07F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28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C964B-86C5-4165-99FC-EE3BB07F3F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8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5703F-FE23-F59C-1336-8D8B90C33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EE702-F760-43A6-3828-71EEFB437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D1674-2E65-9E66-63C1-F5C5A4F5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25D4-4F2A-4B9D-B93E-18DA895B3F1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27B1E-CEF1-0300-A993-80D32E4A3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41504-D485-B6C9-D7A8-36D8F01F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559D-4C4A-4D7E-86B1-627BFE82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8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6EE56-4BFF-BBDB-006A-753031D5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1038F-8234-046E-031B-B9AD9F8DA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3B3EA-E07B-0D1B-FCAA-5155D812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25D4-4F2A-4B9D-B93E-18DA895B3F1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5CB3F-BF45-FFE6-E1C5-37D74120A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D0301-9D2F-819C-99DF-756182BD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559D-4C4A-4D7E-86B1-627BFE82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7A2AD9-F640-455A-37FC-06E261FF52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88771-E622-D53D-C87F-E2F7585B3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C901C-EB56-58F2-DBB0-9650DBA6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25D4-4F2A-4B9D-B93E-18DA895B3F1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698F4-D002-FA8E-8D2B-6913AFB4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8D9BD-676A-CC62-5BE3-6D3B8BE1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559D-4C4A-4D7E-86B1-627BFE82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3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CA2BA-5B5B-43B5-C1E6-E5C9F10A6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633E4-474B-7B07-ADB6-0BA16F569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9D6D7-40D4-4183-BACA-AF00C557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25D4-4F2A-4B9D-B93E-18DA895B3F1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ADA45-6304-3131-FC06-448683EC8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60EC3-A5E4-6E00-5C2B-08520605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559D-4C4A-4D7E-86B1-627BFE82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56770-5CCD-B767-4BC1-919EBF780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45C9B-2A4B-1319-C9DE-98FAB900F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CCD76-C875-D3A1-CC4E-A5656C709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25D4-4F2A-4B9D-B93E-18DA895B3F1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45544-41C9-B158-132C-A5F94B7B4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6B3C9-A10D-2E54-ABB6-ADCCAF76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559D-4C4A-4D7E-86B1-627BFE82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5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DE738-190B-FA26-B6D4-0F00108A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9E740-CE4D-DC95-91C5-AECD7E763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E53D4-2517-EA64-11A2-D31B1ED6B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33748-E4A9-5C52-1090-00EF1749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25D4-4F2A-4B9D-B93E-18DA895B3F1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3973B-767D-8B61-234B-7F88E0A51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2EEDB-4499-DF8E-AE28-B37EA499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559D-4C4A-4D7E-86B1-627BFE82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7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14A5-426A-D56B-B9E0-FBB7739C5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56DD9-E9EC-F826-9D3A-97BC1B3EB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E2DBD8-9DC3-CFC7-88D4-C1A64B93C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FD446-A863-AA1A-0B60-DA54DBA78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41470-39AD-7A5C-0F8A-A494C1E1C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03F2A2-B186-48FA-E523-F19366696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25D4-4F2A-4B9D-B93E-18DA895B3F1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719D0C-21EE-A2D0-25E5-563B2779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F2D5E-6A23-8B05-819A-9596793E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559D-4C4A-4D7E-86B1-627BFE82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95F54-8E22-C357-A335-7B226553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7227BF-0C42-D534-FDFE-A67AC96FC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25D4-4F2A-4B9D-B93E-18DA895B3F1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6EA9D-0ECA-8FFB-4443-8B854250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6C5FC-E794-8CE8-E406-A28C4D7E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559D-4C4A-4D7E-86B1-627BFE82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4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EB3C4-36A3-A1AA-6285-39653641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25D4-4F2A-4B9D-B93E-18DA895B3F1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5FFB15-5C17-BD94-8663-9B0A832D6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B6CFF-B7A1-536C-4B00-14863551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559D-4C4A-4D7E-86B1-627BFE82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8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8F0B-5C80-F795-FFC6-8A265BAC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397CD-6A89-18C2-8EE5-BDA15F293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A511C-201E-9E96-4930-72DABAA60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B9D5A-643B-FA43-9B0D-1B33B0398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25D4-4F2A-4B9D-B93E-18DA895B3F1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BEE53-97A5-B6A8-B7E4-A94FEDA5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E2522-EBEE-2446-D6A5-5F7A3E90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559D-4C4A-4D7E-86B1-627BFE82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8592F-EED5-0C32-9914-E4A380B9F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6B47D-11AE-F3B2-C959-7646506DD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7EA3F-CAF9-B3B8-0D7F-88960B8BB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370B0-B895-DBEA-079F-3ECB458CC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25D4-4F2A-4B9D-B93E-18DA895B3F1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63BD5-0A05-5CB0-65FF-336C1594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AF8B0-2613-ED7E-1EF1-B6E59929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559D-4C4A-4D7E-86B1-627BFE82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5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E2B5E8-1E4B-C62A-DA8F-420004F6A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F6641-242C-4E12-976F-84F8AB301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4F314-28CE-4DDC-D99F-47B489555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525D4-4F2A-4B9D-B93E-18DA895B3F1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CC70D-2EBB-02F2-7EF8-18319977A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EA717-3B42-73CD-AF16-5F9A1E125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98559D-4C4A-4D7E-86B1-627BFE82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1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heidi.m.owens2.civ@us.navy.mil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uis.e.montoya2.civ@us.navy.mil" TargetMode="External"/><Relationship Id="rId5" Type="http://schemas.openxmlformats.org/officeDocument/2006/relationships/hyperlink" Target="mailto:gregory.j.patterson7.civ@us.navy.mil" TargetMode="External"/><Relationship Id="rId4" Type="http://schemas.openxmlformats.org/officeDocument/2006/relationships/hyperlink" Target="mailto:kelly.r.metzger.civ@us.navy.mi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cid:269e78a3-2aeb-4f75-9762-304972be9509@NAMP111.PROD.OUTLOOK.COM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nrnw.cnic.navy.mil/Portals/82/CNRNW/Documents/CACO%20-%20Funeral%20Honors/4%20PCR%20USER%20GUIDE%2010%20Pages%20Navy%20DCIPS.pdf?ver=uGu9xsiwFBhWk5RsKFuHTg%3d%3d" TargetMode="External"/><Relationship Id="rId2" Type="http://schemas.openxmlformats.org/officeDocument/2006/relationships/hyperlink" Target="https://cnrnw.cnic.navy.mil/Portals/82/CNRNW/Documents/CACO%20-%20Funeral%20Honors/4%20CACO%20Student%20Guide%20(153%20Pages%20single%20sided).pdf?ver=Zskl8HOlWBGSm6clpTDbDg%3d%3d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cnrnw.cnic.navy.mil/Portals/82/CNRNW/Documents/CACO%20-%20Funeral%20Honors/4%20Signing%20Up%20for%20JKO%20Courses.pdf?ver=fEuzButy5lxh5aiYLyd1lA%3d%3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14E12B-030B-4FD1-01A5-6189D84C1165}"/>
              </a:ext>
            </a:extLst>
          </p:cNvPr>
          <p:cNvSpPr txBox="1"/>
          <p:nvPr/>
        </p:nvSpPr>
        <p:spPr>
          <a:xfrm>
            <a:off x="4390570" y="2229637"/>
            <a:ext cx="3425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Heidi Owens</a:t>
            </a:r>
          </a:p>
          <a:p>
            <a:pPr algn="ctr"/>
            <a:r>
              <a:rPr lang="en-US" dirty="0"/>
              <a:t>Casualty Assistance Specialist</a:t>
            </a:r>
          </a:p>
          <a:p>
            <a:pPr algn="ctr"/>
            <a:r>
              <a:rPr lang="en-US" dirty="0"/>
              <a:t>CACO Instructor  360-396-6880</a:t>
            </a:r>
          </a:p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heidi.m.owens2.civ@us.navy.mil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2C108-B6CD-B466-6441-782046663CD4}"/>
              </a:ext>
            </a:extLst>
          </p:cNvPr>
          <p:cNvSpPr txBox="1"/>
          <p:nvPr/>
        </p:nvSpPr>
        <p:spPr>
          <a:xfrm>
            <a:off x="4536900" y="3613854"/>
            <a:ext cx="309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Kelly Metzger</a:t>
            </a:r>
          </a:p>
          <a:p>
            <a:pPr algn="ctr"/>
            <a:r>
              <a:rPr lang="en-US" dirty="0"/>
              <a:t>Casualty and Funeral Honors</a:t>
            </a:r>
          </a:p>
          <a:p>
            <a:pPr algn="ctr"/>
            <a:r>
              <a:rPr lang="en-US" dirty="0"/>
              <a:t>360-315-3273</a:t>
            </a:r>
          </a:p>
          <a:p>
            <a:pPr algn="ctr"/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kelly.r.metzger.civ@us.navy.mil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1C1463-FDE3-F812-7121-C4117836BBA7}"/>
              </a:ext>
            </a:extLst>
          </p:cNvPr>
          <p:cNvSpPr txBox="1"/>
          <p:nvPr/>
        </p:nvSpPr>
        <p:spPr>
          <a:xfrm>
            <a:off x="7774174" y="3704889"/>
            <a:ext cx="3870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Greg Patterson</a:t>
            </a:r>
          </a:p>
          <a:p>
            <a:pPr algn="ctr"/>
            <a:r>
              <a:rPr lang="en-US" dirty="0"/>
              <a:t>Funeral Honors Specialist</a:t>
            </a:r>
          </a:p>
          <a:p>
            <a:pPr algn="ctr"/>
            <a:r>
              <a:rPr lang="en-US" dirty="0"/>
              <a:t>360-315-3275</a:t>
            </a:r>
          </a:p>
          <a:p>
            <a:pPr algn="ctr"/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gregory.j.patterson7.civ@us.navy.mil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62E3EA-EFDE-F96A-97B6-F45EFEB3DE7E}"/>
              </a:ext>
            </a:extLst>
          </p:cNvPr>
          <p:cNvSpPr txBox="1"/>
          <p:nvPr/>
        </p:nvSpPr>
        <p:spPr>
          <a:xfrm>
            <a:off x="652492" y="3708124"/>
            <a:ext cx="3425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Lou Montoya</a:t>
            </a:r>
          </a:p>
          <a:p>
            <a:pPr algn="ctr"/>
            <a:r>
              <a:rPr lang="en-US" dirty="0"/>
              <a:t>Program Director</a:t>
            </a:r>
          </a:p>
          <a:p>
            <a:pPr algn="ctr"/>
            <a:r>
              <a:rPr lang="en-US" dirty="0"/>
              <a:t>360-340-0130</a:t>
            </a:r>
          </a:p>
          <a:p>
            <a:pPr algn="ctr"/>
            <a:r>
              <a:rPr lang="pt-B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luis.e.montoya2.civ@us.navy.mil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59223-4352-C88C-E01C-A5ED52D9D819}"/>
              </a:ext>
            </a:extLst>
          </p:cNvPr>
          <p:cNvSpPr txBox="1"/>
          <p:nvPr/>
        </p:nvSpPr>
        <p:spPr>
          <a:xfrm>
            <a:off x="2211040" y="517910"/>
            <a:ext cx="7763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Navy Region Northwest </a:t>
            </a:r>
          </a:p>
          <a:p>
            <a:pPr algn="ctr"/>
            <a:r>
              <a:rPr lang="en-US" sz="3200" b="1" dirty="0"/>
              <a:t>Casualty Assistance and Funeral Honors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CACO 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725C3C-C277-A90F-9189-2C4FFCB0C5F4}"/>
              </a:ext>
            </a:extLst>
          </p:cNvPr>
          <p:cNvSpPr txBox="1"/>
          <p:nvPr/>
        </p:nvSpPr>
        <p:spPr>
          <a:xfrm>
            <a:off x="4417827" y="4880088"/>
            <a:ext cx="309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/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1100 Ramírez de Arellano Rd </a:t>
            </a:r>
          </a:p>
          <a:p>
            <a:pPr marL="0" marR="0" algn="ctr"/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Suite 113A</a:t>
            </a:r>
          </a:p>
          <a:p>
            <a:pPr marL="0" marR="0" algn="ctr"/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Silverdale, WA 98315-1100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BBD5B0-E33D-C599-58AF-113563099964}"/>
              </a:ext>
            </a:extLst>
          </p:cNvPr>
          <p:cNvSpPr txBox="1"/>
          <p:nvPr/>
        </p:nvSpPr>
        <p:spPr>
          <a:xfrm>
            <a:off x="842818" y="5326432"/>
            <a:ext cx="3077067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rgbClr val="4C94D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1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800" b="1" kern="100" dirty="0">
                <a:solidFill>
                  <a:srgbClr val="CCCC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800" b="1" kern="100" dirty="0">
                <a:solidFill>
                  <a:srgbClr val="4C94D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NORTHWEST CACO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FBE2B-8416-D811-B2AC-DB6E464803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940" y="258770"/>
            <a:ext cx="19431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8A76A1-0F11-FB8A-368C-29FD174A30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4950" y="324316"/>
            <a:ext cx="1943100" cy="182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156171-A183-5E4A-301B-5C9415476390}"/>
              </a:ext>
            </a:extLst>
          </p:cNvPr>
          <p:cNvSpPr txBox="1"/>
          <p:nvPr/>
        </p:nvSpPr>
        <p:spPr>
          <a:xfrm>
            <a:off x="8272115" y="5326432"/>
            <a:ext cx="307706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NWCasualty@us.navy.mil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2FF6D-D943-CB7E-C3A5-E317F863ED6F}"/>
              </a:ext>
            </a:extLst>
          </p:cNvPr>
          <p:cNvSpPr txBox="1"/>
          <p:nvPr/>
        </p:nvSpPr>
        <p:spPr>
          <a:xfrm>
            <a:off x="3913066" y="5951888"/>
            <a:ext cx="4373097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/>
              <a:t>Duty Cell  24x7  Flip Phone (360) 979-6786</a:t>
            </a:r>
          </a:p>
        </p:txBody>
      </p:sp>
    </p:spTree>
    <p:extLst>
      <p:ext uri="{BB962C8B-B14F-4D97-AF65-F5344CB8AC3E}">
        <p14:creationId xmlns:p14="http://schemas.microsoft.com/office/powerpoint/2010/main" val="2988908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2A0BB1-9845-A4EB-464F-95FACFF2A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6" y="5780061"/>
            <a:ext cx="871804" cy="816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EABD91-376A-3B6D-3D8E-90966FF5A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626" y="5682517"/>
            <a:ext cx="969348" cy="91447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59BA858-48F7-B0A5-620E-EDADADE9AC1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099410" y="-9690181"/>
            <a:ext cx="14875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8B6C241B-1230-4159-256D-344AE0685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12655" r="15499" b="9302"/>
          <a:stretch>
            <a:fillRect/>
          </a:stretch>
        </p:blipFill>
        <p:spPr bwMode="auto">
          <a:xfrm>
            <a:off x="1711036" y="0"/>
            <a:ext cx="8769927" cy="684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547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4A88EB-5874-6206-78E4-8A06DC1D1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97" y="5780059"/>
            <a:ext cx="871804" cy="816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689249-B7F8-BBFF-EFEC-FB08C2DE3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955" y="5682515"/>
            <a:ext cx="969348" cy="914479"/>
          </a:xfrm>
          <a:prstGeom prst="rect">
            <a:avLst/>
          </a:prstGeom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3DD6836B-C2CA-1B16-2B07-4F52A3888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6" t="16600" r="14127" b="10848"/>
          <a:stretch/>
        </p:blipFill>
        <p:spPr bwMode="auto">
          <a:xfrm>
            <a:off x="1045501" y="25638"/>
            <a:ext cx="9878786" cy="680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36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383116-8E11-085D-2092-7FD6CB0F7CDC}"/>
              </a:ext>
            </a:extLst>
          </p:cNvPr>
          <p:cNvSpPr txBox="1"/>
          <p:nvPr/>
        </p:nvSpPr>
        <p:spPr>
          <a:xfrm>
            <a:off x="589547" y="409073"/>
            <a:ext cx="10948737" cy="5771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800" b="1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CACO Qualification</a:t>
            </a:r>
          </a:p>
          <a:p>
            <a:pPr rtl="0">
              <a:lnSpc>
                <a:spcPct val="150000"/>
              </a:lnSpc>
            </a:pPr>
            <a:endParaRPr lang="en-US" sz="2000" b="1" u="none" strike="noStrike" dirty="0">
              <a:solidFill>
                <a:srgbClr val="0F1419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50000"/>
              </a:lnSpc>
            </a:pPr>
            <a:r>
              <a:rPr lang="en-US" sz="2000" b="1" u="none" strike="noStrike" dirty="0">
                <a:solidFill>
                  <a:srgbClr val="0F1419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 qualify as a CACO, you must be: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F1419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An E7 or above with at least 2 years of active-duty service.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F1419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An E6 may qualify with the Commanding Officer’s (CO’s) permission.</a:t>
            </a:r>
          </a:p>
          <a:p>
            <a:pPr rtl="0">
              <a:lnSpc>
                <a:spcPct val="150000"/>
              </a:lnSpc>
            </a:pPr>
            <a:r>
              <a:rPr lang="en-US" sz="2000" b="1" u="none" strike="noStrike" dirty="0">
                <a:solidFill>
                  <a:srgbClr val="0F1419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Requirements for CACO Students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F1419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Obtain and review the </a:t>
            </a:r>
            <a:r>
              <a:rPr lang="en-US" sz="2000" b="0" i="0" u="none" strike="noStrike" dirty="0">
                <a:solidFill>
                  <a:srgbClr val="0F1419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2"/>
              </a:rPr>
              <a:t>CACO Student Manual </a:t>
            </a:r>
            <a:r>
              <a:rPr lang="en-US" sz="2000" b="0" i="0" u="none" strike="noStrike" dirty="0">
                <a:solidFill>
                  <a:srgbClr val="0F1419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and the </a:t>
            </a:r>
            <a:r>
              <a:rPr lang="en-US" sz="2000" b="0" i="0" u="none" strike="noStrike" dirty="0">
                <a:solidFill>
                  <a:srgbClr val="0F1419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3"/>
              </a:rPr>
              <a:t>PCR User Guide</a:t>
            </a:r>
            <a:r>
              <a:rPr lang="en-US" sz="2000" b="0" i="0" u="none" strike="noStrike" dirty="0">
                <a:solidFill>
                  <a:srgbClr val="0F1419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F1419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4"/>
              </a:rPr>
              <a:t>Register for the three </a:t>
            </a:r>
            <a:r>
              <a:rPr lang="en-US" sz="2000" b="0" i="0" u="none" strike="noStrike" dirty="0">
                <a:solidFill>
                  <a:srgbClr val="0F1419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Casualty Assistance trainings available in JKO (Joint Knowledge Online).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F1419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Attend CACO Training, which requires a minimum of 8 hours.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F1419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Complete the JKO trainings within 2 weeks after attending CACO Training.</a:t>
            </a:r>
          </a:p>
          <a:p>
            <a:pPr algn="ctr" rtl="0">
              <a:lnSpc>
                <a:spcPct val="150000"/>
              </a:lnSpc>
            </a:pPr>
            <a:r>
              <a:rPr lang="en-US" sz="2000" b="1" u="none" strike="noStrike" dirty="0">
                <a:solidFill>
                  <a:srgbClr val="0F1419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Certification Process</a:t>
            </a:r>
            <a:endParaRPr lang="en-US" sz="2000" b="0" u="none" strike="noStrike" dirty="0">
              <a:solidFill>
                <a:srgbClr val="0F1419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 rtl="0">
              <a:lnSpc>
                <a:spcPct val="150000"/>
              </a:lnSpc>
            </a:pPr>
            <a:r>
              <a:rPr lang="en-US" sz="2000" b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Once you have sent your JKO certificates to Heidi, you will receive your CACO Certificate.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E7B11C-794E-6D88-DE39-BBC4E1007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3105" y="673728"/>
            <a:ext cx="969348" cy="914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3A00CD-C916-AF02-C426-BF63F2B6C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378" y="673728"/>
            <a:ext cx="97544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9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2A174-9A4D-C8E4-0E57-8B237260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5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Casualty Assistance Program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D09596-B604-17F3-8B38-9BDD8B75D900}"/>
              </a:ext>
            </a:extLst>
          </p:cNvPr>
          <p:cNvSpPr txBox="1"/>
          <p:nvPr/>
        </p:nvSpPr>
        <p:spPr>
          <a:xfrm>
            <a:off x="1086852" y="1287377"/>
            <a:ext cx="95432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Reference Overview: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 1: DoD Instruction 1300.18: Department of Defense Casualty Instruction.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 2: MILPERSMAN 1770 Series. PERS-00C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0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wns the Navy’s Casualty policy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REF 3: CNICINST1770.2B - CNIC Mandates and funds the CACO Program.</a:t>
            </a:r>
            <a:endParaRPr lang="en-US" sz="200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 4: COMNAVREGNWINST1770.1F – Region works with CACOs and Commands.</a:t>
            </a:r>
          </a:p>
          <a:p>
            <a:pPr algn="l" rtl="0">
              <a:lnSpc>
                <a:spcPct val="150000"/>
              </a:lnSpc>
            </a:pPr>
            <a:r>
              <a:rPr lang="en-US" sz="20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Regions Across Navy Worldwide: 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Train CACOs.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Assign CACOs.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Assist Next of Kin (NOK) via CACOs.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Support Commands via Command Representatives (CACO trained individual).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0C100-7CDC-2E65-209C-3E19C48D2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057" y="705740"/>
            <a:ext cx="972396" cy="914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2C4381-C7C2-64D2-386A-F5680FC43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47" y="539319"/>
            <a:ext cx="97544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8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6BC8C-8B86-9D43-CD0D-3DE341BE2F1D}"/>
              </a:ext>
            </a:extLst>
          </p:cNvPr>
          <p:cNvSpPr txBox="1"/>
          <p:nvPr/>
        </p:nvSpPr>
        <p:spPr>
          <a:xfrm>
            <a:off x="607595" y="396873"/>
            <a:ext cx="1097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3200" b="1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Casualty Process and Support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3078C-BC6C-D2EB-257B-F34CFD6A7B6E}"/>
              </a:ext>
            </a:extLst>
          </p:cNvPr>
          <p:cNvSpPr txBox="1"/>
          <p:nvPr/>
        </p:nvSpPr>
        <p:spPr>
          <a:xfrm>
            <a:off x="990889" y="1474324"/>
            <a:ext cx="10221685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F14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Commands:  </a:t>
            </a:r>
            <a:r>
              <a:rPr lang="en-US" sz="2000" i="0" u="none" strike="noStrike" dirty="0">
                <a:solidFill>
                  <a:srgbClr val="0F14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Initiates the casualty </a:t>
            </a:r>
            <a:r>
              <a:rPr lang="en-US" sz="2000" dirty="0">
                <a:solidFill>
                  <a:srgbClr val="0F14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with a Personal Casualty Report (PCR) per MILPERSMAN 1770-030 via DCIPS.  Time: within 4 hours of being appraised of the death.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F14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Regions</a:t>
            </a:r>
            <a:r>
              <a:rPr lang="en-US" sz="2000" b="0" i="0" u="none" strike="noStrike" dirty="0">
                <a:solidFill>
                  <a:srgbClr val="0F14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Act on PCR directions and assign CACOs. 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F14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CACOs</a:t>
            </a:r>
            <a:r>
              <a:rPr lang="en-US" sz="2000" b="0" i="0" u="none" strike="noStrike" dirty="0">
                <a:solidFill>
                  <a:srgbClr val="0F14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Work with regions to ensure NOK receive all benefits then turnover to Navy Gold Star. 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F14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Command Representatives</a:t>
            </a:r>
            <a:r>
              <a:rPr lang="en-US" sz="2000" b="0" i="0" u="none" strike="noStrike" dirty="0">
                <a:solidFill>
                  <a:srgbClr val="0F14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Collaborate with Region to fulfill Command responsibilities.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F14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Duration:  </a:t>
            </a:r>
            <a:r>
              <a:rPr lang="en-US" sz="2000" dirty="0">
                <a:solidFill>
                  <a:srgbClr val="0F14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to Six weeks depending on the type of NOK being assisted.</a:t>
            </a:r>
            <a:r>
              <a:rPr lang="en-US" sz="2000" b="1" dirty="0">
                <a:solidFill>
                  <a:srgbClr val="0F14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F14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Navy Gold Star</a:t>
            </a:r>
            <a:r>
              <a:rPr lang="en-US" sz="2000" dirty="0">
                <a:solidFill>
                  <a:srgbClr val="0F14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Takes over NOK care after all monetary benefits are provided.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F14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Commands</a:t>
            </a:r>
            <a:r>
              <a:rPr lang="en-US" sz="2000" dirty="0">
                <a:solidFill>
                  <a:srgbClr val="0F14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must report when members are diagnosed with a terminal illness or have been admitted to the hospital, example: Motorcycle Accident. These are SI or VSI cases.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ACDU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deaths and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DUSTWUN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cases require a NOK notification via uniformed CACOs as directed by Region.</a:t>
            </a:r>
            <a:endParaRPr lang="en-US" sz="20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4B2E33-399E-6E64-908B-5FC43FC2B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460" y="680165"/>
            <a:ext cx="972396" cy="914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0B9645-B957-7A24-ECAB-C8FF3B1C1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00" y="680165"/>
            <a:ext cx="97589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9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8344D-80C7-4916-241E-A4F157C44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252" y="2051799"/>
            <a:ext cx="5804505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DD Form 1300</a:t>
            </a:r>
            <a:b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Report of Casualty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3A476C5F-46E4-EE52-D409-6462C8D8A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019" y="625683"/>
            <a:ext cx="2916935" cy="27432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Logo&#10;&#10;AI-generated content may be incorrect.">
            <a:extLst>
              <a:ext uri="{FF2B5EF4-FFF2-40B4-BE49-F238E27FC236}">
                <a16:creationId xmlns:a16="http://schemas.microsoft.com/office/drawing/2014/main" id="{AA8183B2-E6A8-E8D4-1EE0-D0F9BDDA8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446" y="3550309"/>
            <a:ext cx="292608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0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AI-generated content may be incorrect.">
            <a:extLst>
              <a:ext uri="{FF2B5EF4-FFF2-40B4-BE49-F238E27FC236}">
                <a16:creationId xmlns:a16="http://schemas.microsoft.com/office/drawing/2014/main" id="{CF6EB078-24DA-4DA2-8954-742C04520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14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30C9C2-C855-5BD2-8B90-E3C80081A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" y="5796390"/>
            <a:ext cx="871804" cy="8169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D479AC-375B-3409-F27D-8AF0C6241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29" y="5728604"/>
            <a:ext cx="969348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05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F0100E-8411-194A-8933-EB0BDEE1F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So…. Where do CACOs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4F638-816F-AFBA-2678-19A54EC29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49480"/>
            <a:ext cx="5269605" cy="570687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 Command</a:t>
            </a:r>
          </a:p>
          <a:p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If the NOK Resides within 50 Miles from the Command </a:t>
            </a:r>
          </a:p>
          <a:p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Naval Installations</a:t>
            </a:r>
          </a:p>
          <a:p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Designated by Regional Commander to support NOK in their AOR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45F326-D72E-A463-6A81-91A18A73C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129" y="5728604"/>
            <a:ext cx="969348" cy="914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6BC634-B623-AFF5-E411-18140084B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6" y="5780061"/>
            <a:ext cx="871804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4D720B-F6E1-B76A-1E49-C87682845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64" y="5777630"/>
            <a:ext cx="868136" cy="8164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CBCE15-C576-D0AF-03A4-CCFBD4633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5129" y="5728604"/>
            <a:ext cx="969348" cy="914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2879E1-6BF8-A853-97E0-D72EBA49A5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808" t="15070" r="10407" b="7378"/>
          <a:stretch/>
        </p:blipFill>
        <p:spPr>
          <a:xfrm>
            <a:off x="996223" y="0"/>
            <a:ext cx="10088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9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C50DDF-5BA2-4930-105B-547A25298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626" y="5682517"/>
            <a:ext cx="969348" cy="914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38B3DB-6808-4525-F617-BC7BF858D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6" y="5780061"/>
            <a:ext cx="871804" cy="81693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E937F75-6316-EB06-FE2A-636A1BC33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4" t="19753" r="15278" b="10579"/>
          <a:stretch/>
        </p:blipFill>
        <p:spPr bwMode="auto">
          <a:xfrm>
            <a:off x="1276049" y="0"/>
            <a:ext cx="965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489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0e15a99-2787-4658-9a49-e1375a37af8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74FF56111874F8528354EA601358C" ma:contentTypeVersion="16" ma:contentTypeDescription="Create a new document." ma:contentTypeScope="" ma:versionID="97b683cc1df0638fa7a939dc6d1a6490">
  <xsd:schema xmlns:xsd="http://www.w3.org/2001/XMLSchema" xmlns:xs="http://www.w3.org/2001/XMLSchema" xmlns:p="http://schemas.microsoft.com/office/2006/metadata/properties" xmlns:ns3="30e15a99-2787-4658-9a49-e1375a37af84" xmlns:ns4="f29e537e-536d-4c3d-a73c-f40e94626c0e" targetNamespace="http://schemas.microsoft.com/office/2006/metadata/properties" ma:root="true" ma:fieldsID="1f963c800d7050ccf8f5dcefbf8cae71" ns3:_="" ns4:_="">
    <xsd:import namespace="30e15a99-2787-4658-9a49-e1375a37af84"/>
    <xsd:import namespace="f29e537e-536d-4c3d-a73c-f40e94626c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15a99-2787-4658-9a49-e1375a37a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e537e-536d-4c3d-a73c-f40e94626c0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A65A34-0E2C-4B2D-873D-CC301E6882A9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f29e537e-536d-4c3d-a73c-f40e94626c0e"/>
    <ds:schemaRef ds:uri="30e15a99-2787-4658-9a49-e1375a37af84"/>
  </ds:schemaRefs>
</ds:datastoreItem>
</file>

<file path=customXml/itemProps2.xml><?xml version="1.0" encoding="utf-8"?>
<ds:datastoreItem xmlns:ds="http://schemas.openxmlformats.org/officeDocument/2006/customXml" ds:itemID="{E8CE70C6-B2DD-4D65-8C2A-D9CA5D4C48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222628-EA81-4820-A0E0-CB8CD8B582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e15a99-2787-4658-9a49-e1375a37af84"/>
    <ds:schemaRef ds:uri="f29e537e-536d-4c3d-a73c-f40e94626c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516</Words>
  <Application>Microsoft Office PowerPoint</Application>
  <PresentationFormat>Widescreen</PresentationFormat>
  <Paragraphs>68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Verdana</vt:lpstr>
      <vt:lpstr>Office Theme</vt:lpstr>
      <vt:lpstr>PowerPoint Presentation</vt:lpstr>
      <vt:lpstr>PowerPoint Presentation</vt:lpstr>
      <vt:lpstr>Casualty Assistance Program</vt:lpstr>
      <vt:lpstr>PowerPoint Presentation</vt:lpstr>
      <vt:lpstr>DD Form 1300  Report of Casualty</vt:lpstr>
      <vt:lpstr>PowerPoint Presentation</vt:lpstr>
      <vt:lpstr>So…. Where do CACOs come from?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Montoya, L E (Lou) CIV USN COMNAVREG NW BGR WA (USA)</dc:creator>
  <cp:lastModifiedBy>Montoya, L E (Lou) CIV USN COMNAVREG NW BGR WA (USA)</cp:lastModifiedBy>
  <cp:revision>27</cp:revision>
  <cp:lastPrinted>2025-06-10T16:30:37Z</cp:lastPrinted>
  <dcterms:created xsi:type="dcterms:W3CDTF">2025-02-11T17:23:06Z</dcterms:created>
  <dcterms:modified xsi:type="dcterms:W3CDTF">2025-06-10T17:56:29Z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0x0101002CE74FF56111874F8528354EA601358C</vt:lpwstr>
  </property>
</Properties>
</file>